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2"/>
  </p:notesMasterIdLst>
  <p:sldIdLst>
    <p:sldId id="256" r:id="rId2"/>
    <p:sldId id="395" r:id="rId3"/>
    <p:sldId id="388" r:id="rId4"/>
    <p:sldId id="389" r:id="rId5"/>
    <p:sldId id="410" r:id="rId6"/>
    <p:sldId id="411" r:id="rId7"/>
    <p:sldId id="403" r:id="rId8"/>
    <p:sldId id="406" r:id="rId9"/>
    <p:sldId id="383" r:id="rId10"/>
    <p:sldId id="405" r:id="rId11"/>
    <p:sldId id="412" r:id="rId12"/>
    <p:sldId id="408" r:id="rId13"/>
    <p:sldId id="416" r:id="rId14"/>
    <p:sldId id="385" r:id="rId15"/>
    <p:sldId id="414" r:id="rId16"/>
    <p:sldId id="390" r:id="rId17"/>
    <p:sldId id="415" r:id="rId18"/>
    <p:sldId id="417" r:id="rId19"/>
    <p:sldId id="280" r:id="rId20"/>
    <p:sldId id="3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12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616"/>
    <a:srgbClr val="002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4" autoAdjust="0"/>
    <p:restoredTop sz="79406" autoAdjust="0"/>
  </p:normalViewPr>
  <p:slideViewPr>
    <p:cSldViewPr snapToGrid="0">
      <p:cViewPr varScale="1">
        <p:scale>
          <a:sx n="60" d="100"/>
          <a:sy n="60" d="100"/>
        </p:scale>
        <p:origin x="307" y="34"/>
      </p:cViewPr>
      <p:guideLst>
        <p:guide orient="horz" pos="3288"/>
        <p:guide pos="1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Revolution of DNN Struture</a:t>
            </a:r>
          </a:p>
        </c:rich>
      </c:tx>
      <c:layout>
        <c:manualLayout>
          <c:xMode val="edge"/>
          <c:yMode val="edge"/>
          <c:x val="0.36192177697276695"/>
          <c:y val="2.79365554227163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3732658346541399"/>
          <c:y val="0.156160688247302"/>
          <c:w val="0.77566373007870604"/>
          <c:h val="0.6339833041703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Parameters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61M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9D-4095-81DA-55DD13FA35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138M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9D-4095-81DA-55DD13FA35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9D-4095-81DA-55DD13FA359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60M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9D-4095-81DA-55DD13FA3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AlexNet</c:v>
                </c:pt>
                <c:pt idx="1">
                  <c:v>VGG-16</c:v>
                </c:pt>
                <c:pt idx="2">
                  <c:v>GoogLeNet</c:v>
                </c:pt>
                <c:pt idx="3">
                  <c:v>ResNet-152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61000000</c:v>
                </c:pt>
                <c:pt idx="1">
                  <c:v>7000000</c:v>
                </c:pt>
                <c:pt idx="2">
                  <c:v>138000000</c:v>
                </c:pt>
                <c:pt idx="3" formatCode="#,##0">
                  <c:v>60000000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9D-4095-81DA-55DD13FA35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4281440"/>
        <c:axId val="184282000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Layers</c:v>
                </c:pt>
              </c:strCache>
            </c:strRef>
          </c:tx>
          <c:spPr>
            <a:ln w="101600" cap="rnd">
              <a:solidFill>
                <a:schemeClr val="accent2"/>
              </a:solidFill>
              <a:round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85000"/>
                      <a:satMod val="130000"/>
                    </a:schemeClr>
                  </a:gs>
                  <a:gs pos="34000">
                    <a:schemeClr val="accent2">
                      <a:shade val="87000"/>
                      <a:satMod val="125000"/>
                    </a:schemeClr>
                  </a:gs>
                  <a:gs pos="70000">
                    <a:schemeClr val="accent2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2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 w="127000">
                <a:solidFill>
                  <a:schemeClr val="accent2"/>
                </a:solidFill>
                <a:round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marker>
          <c:dPt>
            <c:idx val="3"/>
            <c:marker>
              <c:symbol val="circle"/>
              <c:size val="6"/>
              <c:spPr>
                <a:gradFill rotWithShape="1">
                  <a:gsLst>
                    <a:gs pos="0">
                      <a:schemeClr val="accent2">
                        <a:shade val="85000"/>
                        <a:satMod val="130000"/>
                      </a:schemeClr>
                    </a:gs>
                    <a:gs pos="34000">
                      <a:schemeClr val="accent2">
                        <a:shade val="87000"/>
                        <a:satMod val="125000"/>
                      </a:schemeClr>
                    </a:gs>
                    <a:gs pos="70000">
                      <a:schemeClr val="accent2">
                        <a:tint val="100000"/>
                        <a:shade val="90000"/>
                        <a:satMod val="130000"/>
                      </a:schemeClr>
                    </a:gs>
                    <a:gs pos="100000">
                      <a:schemeClr val="accent2">
                        <a:tint val="100000"/>
                        <a:shade val="100000"/>
                        <a:satMod val="110000"/>
                      </a:schemeClr>
                    </a:gs>
                  </a:gsLst>
                  <a:path path="circle">
                    <a:fillToRect l="100000" t="100000" r="100000" b="100000"/>
                  </a:path>
                </a:gradFill>
                <a:ln w="127000">
                  <a:solidFill>
                    <a:schemeClr val="accent2"/>
                  </a:solidFill>
                  <a:round/>
                </a:ln>
                <a:effectLst>
                  <a:outerShdw blurRad="44450" dist="25400" dir="2700000" algn="br" rotWithShape="0">
                    <a:srgbClr val="000000">
                      <a:alpha val="6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9800000"/>
                  </a:lightRig>
                </a:scene3d>
                <a:sp3d prstMaterial="flat">
                  <a:bevelT w="25400" h="3175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349D-4095-81DA-55DD13FA3597}"/>
              </c:ext>
            </c:extLst>
          </c:dPt>
          <c:dLbls>
            <c:dLbl>
              <c:idx val="0"/>
              <c:layout>
                <c:manualLayout>
                  <c:x val="4.51310085224991E-2"/>
                  <c:y val="-5.7614482972237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9D-4095-81DA-55DD13FA3597}"/>
                </c:ext>
              </c:extLst>
            </c:dLbl>
            <c:dLbl>
              <c:idx val="1"/>
              <c:layout>
                <c:manualLayout>
                  <c:x val="3.8189106468536099E-2"/>
                  <c:y val="-5.383022774327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9D-4095-81DA-55DD13FA3597}"/>
                </c:ext>
              </c:extLst>
            </c:dLbl>
            <c:dLbl>
              <c:idx val="2"/>
              <c:layout>
                <c:manualLayout>
                  <c:x val="3.9057040706457498E-2"/>
                  <c:y val="-6.21118012422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49D-4095-81DA-55DD13FA3597}"/>
                </c:ext>
              </c:extLst>
            </c:dLbl>
            <c:dLbl>
              <c:idx val="3"/>
              <c:layout>
                <c:manualLayout>
                  <c:x val="2.51700869509112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9D-4095-81DA-55DD13FA3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1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AlexNet</c:v>
                </c:pt>
                <c:pt idx="1">
                  <c:v>VGG-16</c:v>
                </c:pt>
                <c:pt idx="2">
                  <c:v>GoogLeNet</c:v>
                </c:pt>
                <c:pt idx="3">
                  <c:v>ResNet-152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8</c:v>
                </c:pt>
                <c:pt idx="1">
                  <c:v>16</c:v>
                </c:pt>
                <c:pt idx="2">
                  <c:v>22</c:v>
                </c:pt>
                <c:pt idx="3">
                  <c:v>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49D-4095-81DA-55DD13FA35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4283120"/>
        <c:axId val="184282560"/>
      </c:lineChart>
      <c:catAx>
        <c:axId val="18428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4282000"/>
        <c:crosses val="autoZero"/>
        <c:auto val="1"/>
        <c:lblAlgn val="ctr"/>
        <c:lblOffset val="100"/>
        <c:noMultiLvlLbl val="0"/>
      </c:catAx>
      <c:valAx>
        <c:axId val="184282000"/>
        <c:scaling>
          <c:logBase val="10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Parameters</a:t>
                </a:r>
              </a:p>
            </c:rich>
          </c:tx>
          <c:layout>
            <c:manualLayout>
              <c:xMode val="edge"/>
              <c:yMode val="edge"/>
              <c:x val="3.3565932815920699E-5"/>
              <c:y val="0.258840984906560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600" b="1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184281440"/>
        <c:crosses val="autoZero"/>
        <c:crossBetween val="between"/>
      </c:valAx>
      <c:valAx>
        <c:axId val="1842825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# Layers</a:t>
                </a:r>
              </a:p>
            </c:rich>
          </c:tx>
          <c:layout>
            <c:manualLayout>
              <c:xMode val="edge"/>
              <c:yMode val="edge"/>
              <c:x val="0.96503265733773802"/>
              <c:y val="0.283699753153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184283120"/>
        <c:crosses val="max"/>
        <c:crossBetween val="between"/>
        <c:majorUnit val="40"/>
      </c:valAx>
      <c:catAx>
        <c:axId val="184283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4282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132475884245"/>
          <c:y val="0.92001613149748496"/>
          <c:w val="0.310455170767648"/>
          <c:h val="7.9983971309670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DB239-18FB-48A6-9068-610C43093288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8929C-8771-4626-A577-F755CF896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8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Meltdown and </a:t>
            </a:r>
            <a:r>
              <a:rPr lang="en-US" dirty="0" err="1"/>
              <a:t>Spectre</a:t>
            </a:r>
            <a:r>
              <a:rPr lang="en-US" dirty="0"/>
              <a:t> two attacks abuse out-of-order execution on speculatively executed instruction sequences to leak secret data or control code execution.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particular, they abuse transient data stored in the cache hierarchy, or branch history buffer, subsequent to the microarchitecture rolling back due to an exception.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 attacks work across address spaces.</a:t>
            </a:r>
          </a:p>
          <a:p>
            <a:endParaRPr lang="en-US" dirty="0"/>
          </a:p>
          <a:p>
            <a:r>
              <a:rPr lang="en-US" dirty="0"/>
              <a:t>Our covert channel abuses the memory ordering buffer and the microarchitecture used to maintain memory consistency internal to the pipeline </a:t>
            </a:r>
            <a:r>
              <a:rPr lang="en-US" dirty="0">
                <a:sym typeface="Wingdings" panose="05000000000000000000" pitchFamily="2" charset="2"/>
              </a:rPr>
              <a:t> no cache effects.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They can be considered close cousins.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929C-8771-4626-A577-F755CF8960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Meltdown and </a:t>
            </a:r>
            <a:r>
              <a:rPr lang="en-US" dirty="0" err="1"/>
              <a:t>Spectre</a:t>
            </a:r>
            <a:r>
              <a:rPr lang="en-US" dirty="0"/>
              <a:t> two attacks abuse out-of-order execution on speculatively executed instruction sequences to leak secret data or control code execution.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particular, they abuse transient data stored in the cache hierarchy, or branch history buffer, subsequent to the microarchitecture rolling back due to an exception.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 attacks work across address spaces.</a:t>
            </a:r>
          </a:p>
          <a:p>
            <a:endParaRPr lang="en-US" dirty="0"/>
          </a:p>
          <a:p>
            <a:r>
              <a:rPr lang="en-US" dirty="0"/>
              <a:t>Our covert channel abuses the memory ordering buffer and the microarchitecture used to maintain memory consistency internal to the pipeline </a:t>
            </a:r>
            <a:r>
              <a:rPr lang="en-US" dirty="0">
                <a:sym typeface="Wingdings" panose="05000000000000000000" pitchFamily="2" charset="2"/>
              </a:rPr>
              <a:t> no cache effects.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They can be considered close cousins.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929C-8771-4626-A577-F755CF8960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Meltdown and </a:t>
            </a:r>
            <a:r>
              <a:rPr lang="en-US" dirty="0" err="1"/>
              <a:t>Spectre</a:t>
            </a:r>
            <a:r>
              <a:rPr lang="en-US" dirty="0"/>
              <a:t> two attacks abuse out-of-order execution on speculatively executed instruction sequences to leak secret data or control code execution.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particular, they abuse transient data stored in the cache hierarchy, or branch history buffer, subsequent to the microarchitecture rolling back due to an exception.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 attacks work across address spaces.</a:t>
            </a:r>
          </a:p>
          <a:p>
            <a:endParaRPr lang="en-US" dirty="0"/>
          </a:p>
          <a:p>
            <a:r>
              <a:rPr lang="en-US" dirty="0"/>
              <a:t>Our covert channel abuses the memory ordering buffer and the microarchitecture used to maintain memory consistency internal to the pipeline </a:t>
            </a:r>
            <a:r>
              <a:rPr lang="en-US" dirty="0">
                <a:sym typeface="Wingdings" panose="05000000000000000000" pitchFamily="2" charset="2"/>
              </a:rPr>
              <a:t> no cache effects.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They can be considered close cousins.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929C-8771-4626-A577-F755CF8960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A2081C-7461-46E2-BACE-89774A6E1F49}"/>
              </a:ext>
            </a:extLst>
          </p:cNvPr>
          <p:cNvSpPr/>
          <p:nvPr userDrawn="1"/>
        </p:nvSpPr>
        <p:spPr>
          <a:xfrm>
            <a:off x="544804" y="6399406"/>
            <a:ext cx="11647196" cy="457200"/>
          </a:xfrm>
          <a:prstGeom prst="rect">
            <a:avLst/>
          </a:prstGeom>
          <a:solidFill>
            <a:srgbClr val="002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14A0048-C0BC-4F0C-865B-788F85F14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20, 2018 – NDSS’18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84BF4C6-700A-493F-BD57-00CEE9042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8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97BAE-A6A1-46C9-AE88-16ACA444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20, 2018 – NDSS’18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F101E-E0D8-4EB3-8882-7CA74B241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A469B-2FDC-4281-B63A-CEEA141C4818}"/>
              </a:ext>
            </a:extLst>
          </p:cNvPr>
          <p:cNvSpPr/>
          <p:nvPr userDrawn="1"/>
        </p:nvSpPr>
        <p:spPr>
          <a:xfrm>
            <a:off x="398417" y="1734821"/>
            <a:ext cx="10798629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019F5B-428D-4B39-9BB2-E86E0800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A5EF36-754F-407E-A2C3-3B3EC6D9C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10725190" cy="4764102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/>
            </a:lvl1pPr>
            <a:lvl2pPr marL="384048" indent="-182880">
              <a:buFont typeface="Wingdings" panose="05000000000000000000" pitchFamily="2" charset="2"/>
              <a:buChar char="§"/>
              <a:defRPr sz="2400"/>
            </a:lvl2pPr>
            <a:lvl3pPr marL="566928" indent="-182880">
              <a:buFont typeface="Wingdings" panose="05000000000000000000" pitchFamily="2" charset="2"/>
              <a:buChar char="§"/>
              <a:defRPr sz="1800"/>
            </a:lvl3pPr>
            <a:lvl4pPr marL="749808" indent="-182880">
              <a:buFont typeface="Wingdings" panose="05000000000000000000" pitchFamily="2" charset="2"/>
              <a:buChar char="§"/>
              <a:defRPr sz="1800"/>
            </a:lvl4pPr>
            <a:lvl5pPr marL="932688" indent="-18288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4790" y="1115060"/>
            <a:ext cx="1072519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24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97BAE-A6A1-46C9-AE88-16ACA444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20, 2018 – NDSS’18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F101E-E0D8-4EB3-8882-7CA74B241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A469B-2FDC-4281-B63A-CEEA141C4818}"/>
              </a:ext>
            </a:extLst>
          </p:cNvPr>
          <p:cNvSpPr/>
          <p:nvPr userDrawn="1"/>
        </p:nvSpPr>
        <p:spPr>
          <a:xfrm>
            <a:off x="398417" y="1734821"/>
            <a:ext cx="10798629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019F5B-428D-4B39-9BB2-E86E0800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4790" y="1115060"/>
            <a:ext cx="1072519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44790" y="1212184"/>
            <a:ext cx="5307370" cy="439178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962610" y="1212184"/>
            <a:ext cx="5307370" cy="439178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22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97BAE-A6A1-46C9-AE88-16ACA444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20, 2018 – NDSS’18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F101E-E0D8-4EB3-8882-7CA74B241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A469B-2FDC-4281-B63A-CEEA141C4818}"/>
              </a:ext>
            </a:extLst>
          </p:cNvPr>
          <p:cNvSpPr/>
          <p:nvPr userDrawn="1"/>
        </p:nvSpPr>
        <p:spPr>
          <a:xfrm>
            <a:off x="783771" y="1364343"/>
            <a:ext cx="10798629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019F5B-428D-4B39-9BB2-E86E0800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A5EF36-754F-407E-A2C3-3B3EC6D9C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10725190" cy="4764102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/>
            </a:lvl1pPr>
            <a:lvl2pPr marL="384048" indent="-182880">
              <a:buFont typeface="Wingdings" panose="05000000000000000000" pitchFamily="2" charset="2"/>
              <a:buChar char="§"/>
              <a:defRPr sz="2400"/>
            </a:lvl2pPr>
            <a:lvl3pPr marL="566928" indent="-182880">
              <a:buFont typeface="Wingdings" panose="05000000000000000000" pitchFamily="2" charset="2"/>
              <a:buChar char="§"/>
              <a:defRPr sz="1800"/>
            </a:lvl3pPr>
            <a:lvl4pPr marL="749808" indent="-182880">
              <a:buFont typeface="Wingdings" panose="05000000000000000000" pitchFamily="2" charset="2"/>
              <a:buChar char="§"/>
              <a:defRPr sz="1800"/>
            </a:lvl4pPr>
            <a:lvl5pPr marL="932688" indent="-182880"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18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5B5910D-0119-43FB-A79C-60AB63EE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4804" y="6403573"/>
            <a:ext cx="6418450" cy="450589"/>
          </a:xfrm>
        </p:spPr>
        <p:txBody>
          <a:bodyPr/>
          <a:lstStyle/>
          <a:p>
            <a:r>
              <a:rPr lang="en-US" dirty="0"/>
              <a:t>February 20, 2018 – NDSS’18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C32B7C-CD50-42B4-86F2-9F194D11F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6396962"/>
            <a:ext cx="544803" cy="457200"/>
          </a:xfrm>
        </p:spPr>
        <p:txBody>
          <a:bodyPr/>
          <a:lstStyle/>
          <a:p>
            <a:fld id="{106721C3-D65D-466E-AC44-83BD98B30F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5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96A331E-A75F-4F00-A632-79F21E3A5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4804" y="6403573"/>
            <a:ext cx="6418450" cy="450589"/>
          </a:xfrm>
        </p:spPr>
        <p:txBody>
          <a:bodyPr/>
          <a:lstStyle/>
          <a:p>
            <a:r>
              <a:rPr lang="en-US" dirty="0"/>
              <a:t>February 20, 2018 – NDSS’18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85559D-F1D5-42C1-BCE3-AFA3FEA40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6396962"/>
            <a:ext cx="544803" cy="457200"/>
          </a:xfrm>
        </p:spPr>
        <p:txBody>
          <a:bodyPr/>
          <a:lstStyle/>
          <a:p>
            <a:fld id="{106721C3-D65D-466E-AC44-83BD98B30F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93" y="2967227"/>
            <a:ext cx="2731014" cy="923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8562" r="6694" b="12937"/>
          <a:stretch/>
        </p:blipFill>
        <p:spPr>
          <a:xfrm>
            <a:off x="9725297" y="6133010"/>
            <a:ext cx="2436223" cy="7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1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 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2081C-7461-46E2-BACE-89774A6E1F49}"/>
              </a:ext>
            </a:extLst>
          </p:cNvPr>
          <p:cNvSpPr/>
          <p:nvPr userDrawn="1"/>
        </p:nvSpPr>
        <p:spPr>
          <a:xfrm>
            <a:off x="544804" y="6399406"/>
            <a:ext cx="11647196" cy="457200"/>
          </a:xfrm>
          <a:prstGeom prst="rect">
            <a:avLst/>
          </a:prstGeom>
          <a:solidFill>
            <a:srgbClr val="002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4112AC-6517-4E78-87FB-1C042246F5DD}"/>
              </a:ext>
            </a:extLst>
          </p:cNvPr>
          <p:cNvSpPr/>
          <p:nvPr userDrawn="1"/>
        </p:nvSpPr>
        <p:spPr>
          <a:xfrm>
            <a:off x="15" y="6396962"/>
            <a:ext cx="544789" cy="461038"/>
          </a:xfrm>
          <a:prstGeom prst="rect">
            <a:avLst/>
          </a:prstGeom>
          <a:solidFill>
            <a:srgbClr val="FA4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3568973-E4BD-4B9D-B0A5-4BE0798DE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4804" y="6403573"/>
            <a:ext cx="6418450" cy="450589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February 20, 2018 – NDSS’18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AF157F-9014-4FD4-9144-4286FE0BF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396962"/>
            <a:ext cx="544788" cy="461038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106721C3-D65D-466E-AC44-83BD98B30F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8562" r="6694" b="12937"/>
          <a:stretch/>
        </p:blipFill>
        <p:spPr>
          <a:xfrm>
            <a:off x="9333410" y="10527"/>
            <a:ext cx="2854233" cy="8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8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75" r:id="rId2"/>
    <p:sldLayoutId id="2147483777" r:id="rId3"/>
    <p:sldLayoutId id="2147483774" r:id="rId4"/>
    <p:sldLayoutId id="2147483765" r:id="rId5"/>
    <p:sldLayoutId id="2147483769" r:id="rId6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21A5"/>
        </a:buClr>
        <a:buSzPct val="100000"/>
        <a:buFont typeface="Wingdings" panose="05000000000000000000" pitchFamily="2" charset="2"/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21A5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21A5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21A5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21A5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8EC7-A861-4F01-A3BD-25F8957A49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 anchorCtr="0">
            <a:noAutofit/>
          </a:bodyPr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Adversarial Attacks in Physical World</a:t>
            </a:r>
            <a:b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97D081C-E311-4B20-BF88-65D766CD9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A4616"/>
                </a:solidFill>
              </a:rPr>
              <a:t>KAICHEN YANG</a:t>
            </a:r>
            <a:endParaRPr lang="en-US" dirty="0"/>
          </a:p>
          <a:p>
            <a:r>
              <a:rPr lang="en-US" dirty="0"/>
              <a:t>University of Florida</a:t>
            </a:r>
          </a:p>
          <a:p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6D3537-D9AA-4FF6-B702-091912FB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F7A5D-B324-4CB3-A990-FA0A2303AA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8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49646A-E53A-4874-B18F-29812D4FC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97" y="1028700"/>
            <a:ext cx="6429375" cy="48006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56E31D0-6CA8-4B2E-9309-96A1ECBCE466}"/>
              </a:ext>
            </a:extLst>
          </p:cNvPr>
          <p:cNvSpPr txBox="1"/>
          <p:nvPr/>
        </p:nvSpPr>
        <p:spPr>
          <a:xfrm>
            <a:off x="544790" y="5704151"/>
            <a:ext cx="113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Evtimov</a:t>
            </a:r>
            <a:r>
              <a:rPr lang="en-US" altLang="zh-CN" dirty="0"/>
              <a:t> I, </a:t>
            </a:r>
            <a:r>
              <a:rPr lang="en-US" altLang="zh-CN" dirty="0" err="1"/>
              <a:t>Eykholt</a:t>
            </a:r>
            <a:r>
              <a:rPr lang="en-US" altLang="zh-CN" dirty="0"/>
              <a:t> K, Fernandes E, et al. Robust physical-world attacks on deep learning models[J].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arXiv:1707.08945, 2017, 1.</a:t>
            </a:r>
            <a:endParaRPr lang="zh-CN" alt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19E6F07-DC89-4C4B-9ACC-D4B4EE45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road sign</a:t>
            </a:r>
          </a:p>
        </p:txBody>
      </p:sp>
    </p:spTree>
    <p:extLst>
      <p:ext uri="{BB962C8B-B14F-4D97-AF65-F5344CB8AC3E}">
        <p14:creationId xmlns:p14="http://schemas.microsoft.com/office/powerpoint/2010/main" val="2938088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6E31D0-6CA8-4B2E-9309-96A1ECBCE466}"/>
              </a:ext>
            </a:extLst>
          </p:cNvPr>
          <p:cNvSpPr txBox="1"/>
          <p:nvPr/>
        </p:nvSpPr>
        <p:spPr>
          <a:xfrm>
            <a:off x="544790" y="5704151"/>
            <a:ext cx="113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Evtimov</a:t>
            </a:r>
            <a:r>
              <a:rPr lang="en-US" altLang="zh-CN" dirty="0"/>
              <a:t> I, </a:t>
            </a:r>
            <a:r>
              <a:rPr lang="en-US" altLang="zh-CN" dirty="0" err="1"/>
              <a:t>Eykholt</a:t>
            </a:r>
            <a:r>
              <a:rPr lang="en-US" altLang="zh-CN" dirty="0"/>
              <a:t> K, Fernandes E, et al. Robust physical-world attacks on deep learning models[J].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arXiv:1707.08945, 2017, 1.</a:t>
            </a:r>
            <a:endParaRPr lang="zh-CN" alt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19E6F07-DC89-4C4B-9ACC-D4B4EE45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road 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4">
                <a:extLst>
                  <a:ext uri="{FF2B5EF4-FFF2-40B4-BE49-F238E27FC236}">
                    <a16:creationId xmlns:a16="http://schemas.microsoft.com/office/drawing/2014/main" id="{AF031C4B-B32F-489F-9854-F410640422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790" y="1185848"/>
                <a:ext cx="10725190" cy="4764102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accent2"/>
                  </a:buClr>
                </a:pPr>
                <a:r>
                  <a:rPr lang="en-US" altLang="zh-CN" b="1" dirty="0"/>
                  <a:t>   Computing Perturbation Masks</a:t>
                </a:r>
              </a:p>
              <a:p>
                <a:pPr marL="201168" lvl="1" indent="0">
                  <a:buNone/>
                </a:pPr>
                <a:r>
                  <a:rPr lang="en-US" dirty="0"/>
                  <a:t>The perturbation mask is a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whose dimensions are the same as the size of</a:t>
                </a:r>
              </a:p>
              <a:p>
                <a:pPr marL="201168" lvl="1" indent="0">
                  <a:buNone/>
                </a:pPr>
                <a:r>
                  <a:rPr lang="en-US" dirty="0"/>
                  <a:t>input to the road sign classifier.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contains zeroes in regions where no perturbation is added, and ones in regions where the perturbation is added during optimization.</a:t>
                </a:r>
              </a:p>
              <a:p>
                <a:pPr marL="201168" lvl="1" indent="0">
                  <a:buNone/>
                </a:pPr>
                <a:endParaRPr lang="en-US" dirty="0"/>
              </a:p>
              <a:p>
                <a:pPr marL="201168" lvl="1" indent="0">
                  <a:buNone/>
                </a:pPr>
                <a:r>
                  <a:rPr lang="en-US" altLang="zh-CN" sz="28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Optimizing Spatially-Constrained Perturbations.</a:t>
                </a:r>
                <a:endParaRPr lang="en-US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Content Placeholder 4">
                <a:extLst>
                  <a:ext uri="{FF2B5EF4-FFF2-40B4-BE49-F238E27FC236}">
                    <a16:creationId xmlns:a16="http://schemas.microsoft.com/office/drawing/2014/main" id="{AF031C4B-B32F-489F-9854-F410640422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790" y="1185848"/>
                <a:ext cx="10725190" cy="4764102"/>
              </a:xfrm>
              <a:blipFill>
                <a:blip r:embed="rId2"/>
                <a:stretch>
                  <a:fillRect l="-114" t="-2177" r="-16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0F1B3ACB-F089-4D7B-B001-DB15C51FC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0" y="3800474"/>
            <a:ext cx="7697514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8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807DC-F17A-4611-AAAF-F5D4435DF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t>12</a:t>
            </a:fld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C4E67F-2CE6-4C01-A9EA-A92A3E7A7914}"/>
              </a:ext>
            </a:extLst>
          </p:cNvPr>
          <p:cNvSpPr txBox="1"/>
          <p:nvPr/>
        </p:nvSpPr>
        <p:spPr>
          <a:xfrm>
            <a:off x="544790" y="5704151"/>
            <a:ext cx="1132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Athalye</a:t>
            </a:r>
            <a:r>
              <a:rPr lang="en-US" altLang="zh-CN" dirty="0"/>
              <a:t> A, </a:t>
            </a:r>
            <a:r>
              <a:rPr lang="en-US" altLang="zh-CN" dirty="0" err="1"/>
              <a:t>Sutskever</a:t>
            </a:r>
            <a:r>
              <a:rPr lang="en-US" altLang="zh-CN" dirty="0"/>
              <a:t> I. Synthesizing robust adversarial examples[J].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arXiv:1707.07397, 2017.</a:t>
            </a:r>
            <a:endParaRPr lang="zh-CN" alt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A30A9C0-7AAD-4B01-9FB6-36AE8B36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3D object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354256C-20F8-43DD-BFC7-D14C6B3E1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8" y="1399491"/>
            <a:ext cx="9078944" cy="40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3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807DC-F17A-4611-AAAF-F5D4435DF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t>13</a:t>
            </a:fld>
            <a:endParaRPr lang="en-US"/>
          </a:p>
        </p:txBody>
      </p:sp>
      <p:pic>
        <p:nvPicPr>
          <p:cNvPr id="6" name="Fooling Image Recognition with Adversarial Examples">
            <a:hlinkClick r:id="" action="ppaction://media"/>
            <a:extLst>
              <a:ext uri="{FF2B5EF4-FFF2-40B4-BE49-F238E27FC236}">
                <a16:creationId xmlns:a16="http://schemas.microsoft.com/office/drawing/2014/main" id="{25314B55-BD37-4210-95BF-AE1E3EB5C1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7286" y="1115060"/>
            <a:ext cx="7220197" cy="4061445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AF3D3CB-D6D0-4C93-8F73-31E99289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Attacks in Physical World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C4E67F-2CE6-4C01-A9EA-A92A3E7A7914}"/>
              </a:ext>
            </a:extLst>
          </p:cNvPr>
          <p:cNvSpPr txBox="1"/>
          <p:nvPr/>
        </p:nvSpPr>
        <p:spPr>
          <a:xfrm>
            <a:off x="544790" y="5704151"/>
            <a:ext cx="1132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Athalye</a:t>
            </a:r>
            <a:r>
              <a:rPr lang="en-US" altLang="zh-CN" dirty="0"/>
              <a:t> A, </a:t>
            </a:r>
            <a:r>
              <a:rPr lang="en-US" altLang="zh-CN" dirty="0" err="1"/>
              <a:t>Sutskever</a:t>
            </a:r>
            <a:r>
              <a:rPr lang="en-US" altLang="zh-CN" dirty="0"/>
              <a:t> I. Synthesizing robust adversarial examples[J].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arXiv:1707.07397,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35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D04439C-9920-4F4E-9502-54C7D18B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light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1F35C2-89A4-422B-91B2-CD64523B5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0" y="1115060"/>
            <a:ext cx="3388018" cy="490474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272FEF-1563-400C-BCD6-BC8924FB0BB4}"/>
              </a:ext>
            </a:extLst>
          </p:cNvPr>
          <p:cNvGrpSpPr/>
          <p:nvPr/>
        </p:nvGrpSpPr>
        <p:grpSpPr>
          <a:xfrm>
            <a:off x="3932808" y="1991662"/>
            <a:ext cx="423257" cy="495130"/>
            <a:chOff x="2200711" y="3181434"/>
            <a:chExt cx="423257" cy="495130"/>
          </a:xfrm>
        </p:grpSpPr>
        <p:sp>
          <p:nvSpPr>
            <p:cNvPr id="25" name="箭头: 右 24">
              <a:extLst>
                <a:ext uri="{FF2B5EF4-FFF2-40B4-BE49-F238E27FC236}">
                  <a16:creationId xmlns:a16="http://schemas.microsoft.com/office/drawing/2014/main" id="{31E58F7B-7321-4E8B-8A26-9199748986BE}"/>
                </a:ext>
              </a:extLst>
            </p:cNvPr>
            <p:cNvSpPr/>
            <p:nvPr/>
          </p:nvSpPr>
          <p:spPr>
            <a:xfrm>
              <a:off x="2200711" y="3181434"/>
              <a:ext cx="423257" cy="49513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箭头: 右 4">
              <a:extLst>
                <a:ext uri="{FF2B5EF4-FFF2-40B4-BE49-F238E27FC236}">
                  <a16:creationId xmlns:a16="http://schemas.microsoft.com/office/drawing/2014/main" id="{7507A848-FA0A-45F2-AB72-2812600AF7EC}"/>
                </a:ext>
              </a:extLst>
            </p:cNvPr>
            <p:cNvSpPr txBox="1"/>
            <p:nvPr/>
          </p:nvSpPr>
          <p:spPr>
            <a:xfrm>
              <a:off x="2200711" y="3280460"/>
              <a:ext cx="296280" cy="297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4E827AC4-D09C-425A-A69B-5E78D2496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06" y="1559048"/>
            <a:ext cx="2040536" cy="1360357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53609388-C5D0-4BAC-B8E7-9D2FA875D412}"/>
              </a:ext>
            </a:extLst>
          </p:cNvPr>
          <p:cNvGrpSpPr/>
          <p:nvPr/>
        </p:nvGrpSpPr>
        <p:grpSpPr>
          <a:xfrm>
            <a:off x="6587683" y="1991662"/>
            <a:ext cx="423257" cy="495130"/>
            <a:chOff x="2200711" y="3181434"/>
            <a:chExt cx="423257" cy="495130"/>
          </a:xfrm>
        </p:grpSpPr>
        <p:sp>
          <p:nvSpPr>
            <p:cNvPr id="29" name="箭头: 右 28">
              <a:extLst>
                <a:ext uri="{FF2B5EF4-FFF2-40B4-BE49-F238E27FC236}">
                  <a16:creationId xmlns:a16="http://schemas.microsoft.com/office/drawing/2014/main" id="{7FE20281-87A7-4E3A-8C6F-583E953824AD}"/>
                </a:ext>
              </a:extLst>
            </p:cNvPr>
            <p:cNvSpPr/>
            <p:nvPr/>
          </p:nvSpPr>
          <p:spPr>
            <a:xfrm>
              <a:off x="2200711" y="3181434"/>
              <a:ext cx="423257" cy="49513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箭头: 右 4">
              <a:extLst>
                <a:ext uri="{FF2B5EF4-FFF2-40B4-BE49-F238E27FC236}">
                  <a16:creationId xmlns:a16="http://schemas.microsoft.com/office/drawing/2014/main" id="{3DB85D7A-B8FA-4A9E-BA92-720F8FCFD6AB}"/>
                </a:ext>
              </a:extLst>
            </p:cNvPr>
            <p:cNvSpPr txBox="1"/>
            <p:nvPr/>
          </p:nvSpPr>
          <p:spPr>
            <a:xfrm>
              <a:off x="2200711" y="3280460"/>
              <a:ext cx="296280" cy="297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D1E28F48-F93F-4573-A840-8E566C985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481" y="1559047"/>
            <a:ext cx="2040536" cy="1360357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05731291-2308-440D-97E5-BFE6184D8D41}"/>
              </a:ext>
            </a:extLst>
          </p:cNvPr>
          <p:cNvGrpSpPr/>
          <p:nvPr/>
        </p:nvGrpSpPr>
        <p:grpSpPr>
          <a:xfrm>
            <a:off x="9242558" y="1991662"/>
            <a:ext cx="423257" cy="495130"/>
            <a:chOff x="2200711" y="3181434"/>
            <a:chExt cx="423257" cy="495130"/>
          </a:xfrm>
        </p:grpSpPr>
        <p:sp>
          <p:nvSpPr>
            <p:cNvPr id="33" name="箭头: 右 32">
              <a:extLst>
                <a:ext uri="{FF2B5EF4-FFF2-40B4-BE49-F238E27FC236}">
                  <a16:creationId xmlns:a16="http://schemas.microsoft.com/office/drawing/2014/main" id="{5B85B9CA-23C9-48CA-94EB-DDD34DC5E412}"/>
                </a:ext>
              </a:extLst>
            </p:cNvPr>
            <p:cNvSpPr/>
            <p:nvPr/>
          </p:nvSpPr>
          <p:spPr>
            <a:xfrm>
              <a:off x="2200711" y="3181434"/>
              <a:ext cx="423257" cy="49513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箭头: 右 4">
              <a:extLst>
                <a:ext uri="{FF2B5EF4-FFF2-40B4-BE49-F238E27FC236}">
                  <a16:creationId xmlns:a16="http://schemas.microsoft.com/office/drawing/2014/main" id="{B4266C39-7B19-4D13-9835-ECB293999D9F}"/>
                </a:ext>
              </a:extLst>
            </p:cNvPr>
            <p:cNvSpPr txBox="1"/>
            <p:nvPr/>
          </p:nvSpPr>
          <p:spPr>
            <a:xfrm>
              <a:off x="2200711" y="3280460"/>
              <a:ext cx="296280" cy="297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0D477951-BCB1-4E05-8289-86D03FD6B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356" y="1559047"/>
            <a:ext cx="2049666" cy="1360357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57EF2E99-897B-49C4-B70B-E0745EADB4C4}"/>
              </a:ext>
            </a:extLst>
          </p:cNvPr>
          <p:cNvSpPr txBox="1"/>
          <p:nvPr/>
        </p:nvSpPr>
        <p:spPr>
          <a:xfrm>
            <a:off x="6460300" y="4006290"/>
            <a:ext cx="43258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processing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balance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 correction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style curve,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reduction sharpening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endParaRPr lang="zh-CN" altLang="en-US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E41A171-9B7E-435C-873F-BD2C535B0E6E}"/>
              </a:ext>
            </a:extLst>
          </p:cNvPr>
          <p:cNvGrpSpPr/>
          <p:nvPr/>
        </p:nvGrpSpPr>
        <p:grpSpPr>
          <a:xfrm rot="5400000">
            <a:off x="7915120" y="3393064"/>
            <a:ext cx="423257" cy="495130"/>
            <a:chOff x="2200711" y="3181434"/>
            <a:chExt cx="423257" cy="495130"/>
          </a:xfrm>
        </p:grpSpPr>
        <p:sp>
          <p:nvSpPr>
            <p:cNvPr id="39" name="箭头: 右 38">
              <a:extLst>
                <a:ext uri="{FF2B5EF4-FFF2-40B4-BE49-F238E27FC236}">
                  <a16:creationId xmlns:a16="http://schemas.microsoft.com/office/drawing/2014/main" id="{AE41F18F-5FB1-42A3-AE96-C6B63689CAB6}"/>
                </a:ext>
              </a:extLst>
            </p:cNvPr>
            <p:cNvSpPr/>
            <p:nvPr/>
          </p:nvSpPr>
          <p:spPr>
            <a:xfrm>
              <a:off x="2200711" y="3181434"/>
              <a:ext cx="423257" cy="49513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箭头: 右 4">
              <a:extLst>
                <a:ext uri="{FF2B5EF4-FFF2-40B4-BE49-F238E27FC236}">
                  <a16:creationId xmlns:a16="http://schemas.microsoft.com/office/drawing/2014/main" id="{C14ED42A-921E-49F2-B7BE-54B531E9939F}"/>
                </a:ext>
              </a:extLst>
            </p:cNvPr>
            <p:cNvSpPr txBox="1"/>
            <p:nvPr/>
          </p:nvSpPr>
          <p:spPr>
            <a:xfrm>
              <a:off x="2200711" y="3280460"/>
              <a:ext cx="296280" cy="297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53260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1839704-889F-4A59-8BF6-FCE87255B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1414462"/>
            <a:ext cx="5734050" cy="402907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04439C-9920-4F4E-9502-54C7D18B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light</a:t>
            </a:r>
          </a:p>
        </p:txBody>
      </p:sp>
    </p:spTree>
    <p:extLst>
      <p:ext uri="{BB962C8B-B14F-4D97-AF65-F5344CB8AC3E}">
        <p14:creationId xmlns:p14="http://schemas.microsoft.com/office/powerpoint/2010/main" val="382478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1DAE56-AF6F-47E2-B039-C74263B6B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10725190" cy="4764102"/>
          </a:xfrm>
        </p:spPr>
        <p:txBody>
          <a:bodyPr>
            <a:normAutofit/>
          </a:bodyPr>
          <a:lstStyle/>
          <a:p>
            <a:pPr marL="0">
              <a:buClr>
                <a:schemeClr val="accent2"/>
              </a:buClr>
              <a:buNone/>
            </a:pPr>
            <a:endParaRPr lang="en-US" sz="2800" dirty="0"/>
          </a:p>
          <a:p>
            <a:pPr marL="20116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4BA9627-8EB0-4340-8EB4-131B05DBE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196" y="1319488"/>
            <a:ext cx="6178695" cy="496480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D410902-8B9D-4BA2-9492-973FFDE3884A}"/>
              </a:ext>
            </a:extLst>
          </p:cNvPr>
          <p:cNvSpPr txBox="1"/>
          <p:nvPr/>
        </p:nvSpPr>
        <p:spPr>
          <a:xfrm>
            <a:off x="896897" y="4266412"/>
            <a:ext cx="2630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Zhou Z, Tang D, Wang X, et al. Invisible Mask: Practical Attacks on Face Recognition with Infrared[J].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arXiv:1803.04683, 2018.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19E191-6B0E-4CCB-9515-CBCAE60D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500" y="1726300"/>
            <a:ext cx="1956986" cy="1999661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1AB19A8-CCCE-4168-86B1-CC9C9F6D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light</a:t>
            </a:r>
          </a:p>
        </p:txBody>
      </p:sp>
    </p:spTree>
    <p:extLst>
      <p:ext uri="{BB962C8B-B14F-4D97-AF65-F5344CB8AC3E}">
        <p14:creationId xmlns:p14="http://schemas.microsoft.com/office/powerpoint/2010/main" val="4237396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1DAE56-AF6F-47E2-B039-C74263B6B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10725190" cy="4764102"/>
          </a:xfrm>
        </p:spPr>
        <p:txBody>
          <a:bodyPr>
            <a:normAutofit/>
          </a:bodyPr>
          <a:lstStyle/>
          <a:p>
            <a:pPr marL="0">
              <a:buClr>
                <a:schemeClr val="accent2"/>
              </a:buClr>
              <a:buNone/>
            </a:pPr>
            <a:endParaRPr lang="en-US" sz="2800" dirty="0"/>
          </a:p>
          <a:p>
            <a:pPr marL="201168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1AB19A8-CCCE-4168-86B1-CC9C9F6D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light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00EB5D3-B769-45C7-8F3A-E51D1D550503}"/>
              </a:ext>
            </a:extLst>
          </p:cNvPr>
          <p:cNvSpPr txBox="1">
            <a:spLocks/>
          </p:cNvSpPr>
          <p:nvPr/>
        </p:nvSpPr>
        <p:spPr>
          <a:xfrm>
            <a:off x="697190" y="1338248"/>
            <a:ext cx="10725190" cy="47641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1A5"/>
              </a:buClr>
              <a:buSzPct val="100000"/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b="1" dirty="0"/>
              <a:t>   Dodging:</a:t>
            </a:r>
          </a:p>
          <a:p>
            <a:pPr marL="201168" lvl="1" indent="0">
              <a:buNone/>
            </a:pPr>
            <a:r>
              <a:rPr lang="en-US" altLang="zh-CN" dirty="0"/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face recognition system each image is firstly preprocessed to extract its face portion only. Images will be sent to a land marking model that identifies a set of land mark points for each face on the image. </a:t>
            </a: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enough amount of infrared on face, the preprocessing step will fail, i.e., causing the face landmarking model to fail to output a set of valid land mark points</a:t>
            </a:r>
            <a:endParaRPr lang="en-US" dirty="0"/>
          </a:p>
          <a:p>
            <a:pPr marL="201168" lvl="1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5DF44B8-8145-44C3-BB31-6B1898ECD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83" y="3002819"/>
            <a:ext cx="1512053" cy="14390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E15C60-446E-4DB7-96C3-2052A9338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02" y="2996639"/>
            <a:ext cx="1284054" cy="14147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B722DA9-9332-4EFB-8B3D-B789BEA82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60" y="2996638"/>
            <a:ext cx="1626116" cy="141472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F9AA212-04E5-4769-B0E2-1B66750C280E}"/>
              </a:ext>
            </a:extLst>
          </p:cNvPr>
          <p:cNvGrpSpPr/>
          <p:nvPr/>
        </p:nvGrpSpPr>
        <p:grpSpPr>
          <a:xfrm>
            <a:off x="3792489" y="3456433"/>
            <a:ext cx="423257" cy="495130"/>
            <a:chOff x="2200711" y="3181434"/>
            <a:chExt cx="423257" cy="495130"/>
          </a:xfrm>
        </p:grpSpPr>
        <p:sp>
          <p:nvSpPr>
            <p:cNvPr id="20" name="箭头: 右 19">
              <a:extLst>
                <a:ext uri="{FF2B5EF4-FFF2-40B4-BE49-F238E27FC236}">
                  <a16:creationId xmlns:a16="http://schemas.microsoft.com/office/drawing/2014/main" id="{EE3393EF-234B-4D3D-A932-EA1E93F2C9AB}"/>
                </a:ext>
              </a:extLst>
            </p:cNvPr>
            <p:cNvSpPr/>
            <p:nvPr/>
          </p:nvSpPr>
          <p:spPr>
            <a:xfrm>
              <a:off x="2200711" y="3181434"/>
              <a:ext cx="423257" cy="49513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右 4">
              <a:extLst>
                <a:ext uri="{FF2B5EF4-FFF2-40B4-BE49-F238E27FC236}">
                  <a16:creationId xmlns:a16="http://schemas.microsoft.com/office/drawing/2014/main" id="{9A506BB8-7A28-4C99-98E5-0D485451B563}"/>
                </a:ext>
              </a:extLst>
            </p:cNvPr>
            <p:cNvSpPr txBox="1"/>
            <p:nvPr/>
          </p:nvSpPr>
          <p:spPr>
            <a:xfrm>
              <a:off x="2200711" y="3280460"/>
              <a:ext cx="296280" cy="297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4254EBB-9FED-4436-A0B6-3B684B691EAF}"/>
              </a:ext>
            </a:extLst>
          </p:cNvPr>
          <p:cNvGrpSpPr/>
          <p:nvPr/>
        </p:nvGrpSpPr>
        <p:grpSpPr>
          <a:xfrm>
            <a:off x="6022769" y="3429000"/>
            <a:ext cx="423257" cy="495130"/>
            <a:chOff x="2200711" y="3181434"/>
            <a:chExt cx="423257" cy="495130"/>
          </a:xfrm>
        </p:grpSpPr>
        <p:sp>
          <p:nvSpPr>
            <p:cNvPr id="23" name="箭头: 右 22">
              <a:extLst>
                <a:ext uri="{FF2B5EF4-FFF2-40B4-BE49-F238E27FC236}">
                  <a16:creationId xmlns:a16="http://schemas.microsoft.com/office/drawing/2014/main" id="{CBAB0CC9-6AA8-4A0F-8E12-128C8270F18F}"/>
                </a:ext>
              </a:extLst>
            </p:cNvPr>
            <p:cNvSpPr/>
            <p:nvPr/>
          </p:nvSpPr>
          <p:spPr>
            <a:xfrm>
              <a:off x="2200711" y="3181434"/>
              <a:ext cx="423257" cy="49513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箭头: 右 4">
              <a:extLst>
                <a:ext uri="{FF2B5EF4-FFF2-40B4-BE49-F238E27FC236}">
                  <a16:creationId xmlns:a16="http://schemas.microsoft.com/office/drawing/2014/main" id="{E8918423-6F69-4FF6-ACDD-8899039905B7}"/>
                </a:ext>
              </a:extLst>
            </p:cNvPr>
            <p:cNvSpPr txBox="1"/>
            <p:nvPr/>
          </p:nvSpPr>
          <p:spPr>
            <a:xfrm>
              <a:off x="2200711" y="3280460"/>
              <a:ext cx="296280" cy="297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434766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1DAE56-AF6F-47E2-B039-C74263B6B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10725190" cy="4764102"/>
          </a:xfrm>
        </p:spPr>
        <p:txBody>
          <a:bodyPr>
            <a:normAutofit/>
          </a:bodyPr>
          <a:lstStyle/>
          <a:p>
            <a:pPr marL="0">
              <a:buClr>
                <a:schemeClr val="accent2"/>
              </a:buClr>
              <a:buNone/>
            </a:pPr>
            <a:endParaRPr lang="en-US" sz="2800" dirty="0"/>
          </a:p>
          <a:p>
            <a:pPr marL="201168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1AB19A8-CCCE-4168-86B1-CC9C9F6D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light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00EB5D3-B769-45C7-8F3A-E51D1D550503}"/>
              </a:ext>
            </a:extLst>
          </p:cNvPr>
          <p:cNvSpPr txBox="1">
            <a:spLocks/>
          </p:cNvSpPr>
          <p:nvPr/>
        </p:nvSpPr>
        <p:spPr>
          <a:xfrm>
            <a:off x="697190" y="1338248"/>
            <a:ext cx="10725190" cy="47641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1A5"/>
              </a:buClr>
              <a:buSzPct val="100000"/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b="1" dirty="0"/>
              <a:t>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Impersonation:</a:t>
            </a:r>
          </a:p>
          <a:p>
            <a:pPr marL="201168" lvl="1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infrared light spot is modeled according to its position on face, brightness and size. The brightness of a pixel is modeled as</a:t>
            </a: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synthesized image is modeled as </a:t>
            </a: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Font typeface="Wingdings" panose="05000000000000000000" pitchFamily="2" charset="2"/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Font typeface="Wingdings" panose="05000000000000000000" pitchFamily="2" charset="2"/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Font typeface="Wingdings" panose="05000000000000000000" pitchFamily="2" charset="2"/>
              <a:buNone/>
            </a:pPr>
            <a:endParaRPr lang="en-US" dirty="0"/>
          </a:p>
          <a:p>
            <a:pPr marL="201168" lvl="1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88B5B6-08CF-4CDF-94AE-105DF688D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" y="2508550"/>
            <a:ext cx="5781420" cy="481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26AA84-2E37-44A3-8733-32E88F4E1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0" y="3437347"/>
            <a:ext cx="4389739" cy="1791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CE29ED-9F29-4BA1-836D-0F6E667E2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" y="5238952"/>
            <a:ext cx="3549435" cy="70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30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807DC-F17A-4611-AAAF-F5D4435DF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921CD-0AED-4B06-84B3-7D240D5F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	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3A48035-6CBB-4129-AAA2-B814E5947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8426215" cy="4764102"/>
          </a:xfrm>
        </p:spPr>
        <p:txBody>
          <a:bodyPr>
            <a:normAutofit/>
          </a:bodyPr>
          <a:lstStyle/>
          <a:p>
            <a:pPr marL="544068" lvl="1" indent="-342900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068" lvl="1" indent="-34290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apply adversarial attacks in physical world is still an open problem</a:t>
            </a:r>
          </a:p>
          <a:p>
            <a:pPr marL="544068" lvl="1" indent="-342900"/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068" lvl="1" indent="-342900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model the generation of images from the physical world is critical.</a:t>
            </a: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1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A3074-A448-4325-9C5C-69FAD206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– Success of Machine Learning</a:t>
            </a:r>
            <a:endParaRPr lang="en-US" dirty="0"/>
          </a:p>
        </p:txBody>
      </p:sp>
      <p:pic>
        <p:nvPicPr>
          <p:cNvPr id="6" name="Picture 194">
            <a:extLst>
              <a:ext uri="{FF2B5EF4-FFF2-40B4-BE49-F238E27FC236}">
                <a16:creationId xmlns:a16="http://schemas.microsoft.com/office/drawing/2014/main" id="{30BEE889-0DF0-441B-BADE-1B74F2CE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18" y="1565775"/>
            <a:ext cx="6694886" cy="1642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96">
            <a:extLst>
              <a:ext uri="{FF2B5EF4-FFF2-40B4-BE49-F238E27FC236}">
                <a16:creationId xmlns:a16="http://schemas.microsoft.com/office/drawing/2014/main" id="{F078F8B0-68DC-4962-927A-AC4A3ED5AB6F}"/>
              </a:ext>
            </a:extLst>
          </p:cNvPr>
          <p:cNvSpPr txBox="1"/>
          <p:nvPr/>
        </p:nvSpPr>
        <p:spPr>
          <a:xfrm>
            <a:off x="772436" y="1253002"/>
            <a:ext cx="1584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“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erceptron”</a:t>
            </a:r>
          </a:p>
        </p:txBody>
      </p:sp>
      <p:sp>
        <p:nvSpPr>
          <p:cNvPr id="9" name="TextBox 197">
            <a:extLst>
              <a:ext uri="{FF2B5EF4-FFF2-40B4-BE49-F238E27FC236}">
                <a16:creationId xmlns:a16="http://schemas.microsoft.com/office/drawing/2014/main" id="{FFA178EE-5E3C-4601-80CA-8457FD165598}"/>
              </a:ext>
            </a:extLst>
          </p:cNvPr>
          <p:cNvSpPr txBox="1"/>
          <p:nvPr/>
        </p:nvSpPr>
        <p:spPr>
          <a:xfrm>
            <a:off x="2161519" y="1253002"/>
            <a:ext cx="2857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“</a:t>
            </a:r>
            <a:r>
              <a:rPr lang="en-US" sz="1600" b="1">
                <a:solidFill>
                  <a:srgbClr val="FF0000"/>
                </a:solidFill>
              </a:rPr>
              <a:t>M</a:t>
            </a:r>
            <a:r>
              <a:rPr lang="en-US" sz="1600" b="1"/>
              <a:t>ulti-</a:t>
            </a:r>
            <a:r>
              <a:rPr lang="en-US" sz="1600" b="1">
                <a:solidFill>
                  <a:srgbClr val="FF0000"/>
                </a:solidFill>
              </a:rPr>
              <a:t>L</a:t>
            </a:r>
            <a:r>
              <a:rPr lang="en-US" sz="1600" b="1"/>
              <a:t>ayer </a:t>
            </a:r>
            <a:r>
              <a:rPr lang="en-US" sz="1600" b="1">
                <a:solidFill>
                  <a:srgbClr val="FF0000"/>
                </a:solidFill>
              </a:rPr>
              <a:t>P</a:t>
            </a:r>
            <a:r>
              <a:rPr lang="en-US" sz="1600" b="1"/>
              <a:t>erceptron”</a:t>
            </a:r>
          </a:p>
        </p:txBody>
      </p:sp>
      <p:sp>
        <p:nvSpPr>
          <p:cNvPr id="10" name="TextBox 198">
            <a:extLst>
              <a:ext uri="{FF2B5EF4-FFF2-40B4-BE49-F238E27FC236}">
                <a16:creationId xmlns:a16="http://schemas.microsoft.com/office/drawing/2014/main" id="{3F2EDE43-F060-4A5F-827C-8B754FA60880}"/>
              </a:ext>
            </a:extLst>
          </p:cNvPr>
          <p:cNvSpPr txBox="1"/>
          <p:nvPr/>
        </p:nvSpPr>
        <p:spPr>
          <a:xfrm>
            <a:off x="4432661" y="1253002"/>
            <a:ext cx="4235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“</a:t>
            </a:r>
            <a:r>
              <a:rPr lang="en-US" sz="1600" b="1">
                <a:solidFill>
                  <a:srgbClr val="FF0000"/>
                </a:solidFill>
              </a:rPr>
              <a:t>D</a:t>
            </a:r>
            <a:r>
              <a:rPr lang="en-US" sz="1600" b="1"/>
              <a:t>eep </a:t>
            </a:r>
            <a:r>
              <a:rPr lang="en-US" sz="1600" b="1">
                <a:solidFill>
                  <a:srgbClr val="FF0000"/>
                </a:solidFill>
              </a:rPr>
              <a:t>C</a:t>
            </a:r>
            <a:r>
              <a:rPr lang="en-US" sz="1600" b="1"/>
              <a:t>onvolutional </a:t>
            </a:r>
            <a:r>
              <a:rPr lang="en-US" sz="1600" b="1">
                <a:solidFill>
                  <a:srgbClr val="FF0000"/>
                </a:solidFill>
              </a:rPr>
              <a:t>N</a:t>
            </a:r>
            <a:r>
              <a:rPr lang="en-US" sz="1600" b="1"/>
              <a:t>eural </a:t>
            </a:r>
            <a:r>
              <a:rPr lang="en-US" sz="1600" b="1">
                <a:solidFill>
                  <a:srgbClr val="FF0000"/>
                </a:solidFill>
              </a:rPr>
              <a:t>N</a:t>
            </a:r>
            <a:r>
              <a:rPr lang="en-US" sz="1600" b="1"/>
              <a:t>etwork”</a:t>
            </a:r>
          </a:p>
        </p:txBody>
      </p:sp>
      <p:sp>
        <p:nvSpPr>
          <p:cNvPr id="11" name="Right Arrow 209">
            <a:extLst>
              <a:ext uri="{FF2B5EF4-FFF2-40B4-BE49-F238E27FC236}">
                <a16:creationId xmlns:a16="http://schemas.microsoft.com/office/drawing/2014/main" id="{C8525A6A-D1E6-41FB-A9FF-1DDEF5A92904}"/>
              </a:ext>
            </a:extLst>
          </p:cNvPr>
          <p:cNvSpPr/>
          <p:nvPr/>
        </p:nvSpPr>
        <p:spPr>
          <a:xfrm>
            <a:off x="772436" y="3255825"/>
            <a:ext cx="7292494" cy="22791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14">
            <a:extLst>
              <a:ext uri="{FF2B5EF4-FFF2-40B4-BE49-F238E27FC236}">
                <a16:creationId xmlns:a16="http://schemas.microsoft.com/office/drawing/2014/main" id="{AFDED332-F1FC-4F31-8AFD-689076B7FC6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229" y="2578565"/>
            <a:ext cx="1143000" cy="1143000"/>
          </a:xfrm>
          <a:prstGeom prst="rect">
            <a:avLst/>
          </a:prstGeom>
        </p:spPr>
      </p:pic>
      <p:pic>
        <p:nvPicPr>
          <p:cNvPr id="13" name="Picture 208">
            <a:extLst>
              <a:ext uri="{FF2B5EF4-FFF2-40B4-BE49-F238E27FC236}">
                <a16:creationId xmlns:a16="http://schemas.microsoft.com/office/drawing/2014/main" id="{52F39EB4-968C-414D-8378-32C5F04CDF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969180" y="4121297"/>
            <a:ext cx="1143000" cy="1143000"/>
          </a:xfrm>
          <a:prstGeom prst="rect">
            <a:avLst/>
          </a:prstGeom>
        </p:spPr>
      </p:pic>
      <p:pic>
        <p:nvPicPr>
          <p:cNvPr id="14" name="Picture 207">
            <a:extLst>
              <a:ext uri="{FF2B5EF4-FFF2-40B4-BE49-F238E27FC236}">
                <a16:creationId xmlns:a16="http://schemas.microsoft.com/office/drawing/2014/main" id="{CC15F0CF-EB2B-499D-A8DA-449FA71D9C7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69180" y="2578565"/>
            <a:ext cx="1143000" cy="1143000"/>
          </a:xfrm>
          <a:prstGeom prst="rect">
            <a:avLst/>
          </a:prstGeom>
        </p:spPr>
      </p:pic>
      <p:pic>
        <p:nvPicPr>
          <p:cNvPr id="15" name="Picture 217">
            <a:extLst>
              <a:ext uri="{FF2B5EF4-FFF2-40B4-BE49-F238E27FC236}">
                <a16:creationId xmlns:a16="http://schemas.microsoft.com/office/drawing/2014/main" id="{72027D7E-AB77-4610-B791-7FA97149A36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521568" y="4121297"/>
            <a:ext cx="1143000" cy="1143000"/>
          </a:xfrm>
          <a:prstGeom prst="rect">
            <a:avLst/>
          </a:prstGeom>
        </p:spPr>
      </p:pic>
      <p:graphicFrame>
        <p:nvGraphicFramePr>
          <p:cNvPr id="16" name="Chart 18">
            <a:extLst>
              <a:ext uri="{FF2B5EF4-FFF2-40B4-BE49-F238E27FC236}">
                <a16:creationId xmlns:a16="http://schemas.microsoft.com/office/drawing/2014/main" id="{26CF4510-5C06-4939-AF1C-313E3A540A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44790" y="3531411"/>
          <a:ext cx="7775741" cy="2727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2">
            <a:extLst>
              <a:ext uri="{FF2B5EF4-FFF2-40B4-BE49-F238E27FC236}">
                <a16:creationId xmlns:a16="http://schemas.microsoft.com/office/drawing/2014/main" id="{11502E21-519F-4CB0-B524-90009CE863C9}"/>
              </a:ext>
            </a:extLst>
          </p:cNvPr>
          <p:cNvSpPr txBox="1"/>
          <p:nvPr/>
        </p:nvSpPr>
        <p:spPr>
          <a:xfrm>
            <a:off x="8806670" y="1679080"/>
            <a:ext cx="2857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A variety of Intelligent Applications:</a:t>
            </a:r>
          </a:p>
        </p:txBody>
      </p:sp>
    </p:spTree>
    <p:extLst>
      <p:ext uri="{BB962C8B-B14F-4D97-AF65-F5344CB8AC3E}">
        <p14:creationId xmlns:p14="http://schemas.microsoft.com/office/powerpoint/2010/main" val="16895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Graphic spid="16" grpId="0">
        <p:bldAsOne/>
      </p:bldGraphic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C8BEB-B521-4EA1-9469-69CF2BBFD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E7D114-9F98-4047-B020-3A2DC1B7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5345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7292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A3074-A448-4325-9C5C-69FAD206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Emerging DNN security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F9B2533A-A01A-4EF6-9029-7B36DA1E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DNN model architecture </a:t>
            </a:r>
            <a:r>
              <a:rPr lang="en-US" sz="2400" dirty="0"/>
              <a:t>is implemented by the </a:t>
            </a:r>
            <a:r>
              <a:rPr lang="en-US" sz="2400" b="1" dirty="0"/>
              <a:t>untrusted</a:t>
            </a:r>
            <a:r>
              <a:rPr lang="en-US" sz="2400" dirty="0"/>
              <a:t> </a:t>
            </a:r>
            <a:r>
              <a:rPr lang="en-US" sz="2400" b="1" dirty="0"/>
              <a:t>3</a:t>
            </a:r>
            <a:r>
              <a:rPr lang="en-US" sz="2400" b="1" baseline="30000" dirty="0"/>
              <a:t>rd</a:t>
            </a:r>
            <a:r>
              <a:rPr lang="en-US" sz="2400" b="1" dirty="0"/>
              <a:t> part developers</a:t>
            </a:r>
            <a:r>
              <a:rPr lang="en-US" sz="2400" dirty="0"/>
              <a:t>; </a:t>
            </a:r>
            <a:endParaRPr lang="en-US" sz="2400" dirty="0"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 panose="02020603050405020304" pitchFamily="18" charset="0"/>
              </a:rPr>
              <a:t>Fooling a normally trained DNN model (misclassify)</a:t>
            </a:r>
            <a:endParaRPr lang="en-US" sz="2400" dirty="0"/>
          </a:p>
          <a:p>
            <a:pPr lvl="1"/>
            <a:r>
              <a:rPr lang="en-US" sz="2000" dirty="0"/>
              <a:t>Small perturbations of the input or generative modeling </a:t>
            </a:r>
            <a:r>
              <a:rPr lang="en-US" sz="2000" dirty="0">
                <a:solidFill>
                  <a:srgbClr val="FF0000"/>
                </a:solidFill>
              </a:rPr>
              <a:t>(Adversarial Attacks)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Contaminated parameters</a:t>
            </a:r>
            <a:r>
              <a:rPr lang="en-US" sz="2000" i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(Poisoning Attacks)</a:t>
            </a:r>
            <a:endParaRPr lang="en-US" dirty="0"/>
          </a:p>
          <a:p>
            <a:endParaRPr lang="en-US" sz="2000" b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35ED224-B862-4E7A-A0AE-7A3E0C93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0" y="2970459"/>
            <a:ext cx="6475913" cy="2571437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CB3F35F7-280F-4BE5-8F4D-AAC6DA6454B0}"/>
              </a:ext>
            </a:extLst>
          </p:cNvPr>
          <p:cNvSpPr txBox="1"/>
          <p:nvPr/>
        </p:nvSpPr>
        <p:spPr>
          <a:xfrm>
            <a:off x="1919214" y="5682184"/>
            <a:ext cx="3416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Machine Learning Model </a:t>
            </a:r>
            <a:r>
              <a:rPr lang="en-US" sz="1600"/>
              <a:t>Supply Chain</a:t>
            </a:r>
            <a:endParaRPr lang="en-US" sz="1600" baseline="30000" dirty="0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B50F614C-BCE9-4EEC-867F-B9ECF1411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421" y="2970459"/>
            <a:ext cx="4330634" cy="2465503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B59D297E-861E-47D7-AC1D-34A124A41AD8}"/>
              </a:ext>
            </a:extLst>
          </p:cNvPr>
          <p:cNvSpPr txBox="1"/>
          <p:nvPr/>
        </p:nvSpPr>
        <p:spPr>
          <a:xfrm>
            <a:off x="7383129" y="5435963"/>
            <a:ext cx="4220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stop sign is reliably misclassified as a </a:t>
            </a:r>
            <a:r>
              <a:rPr lang="en-US" sz="1600" dirty="0">
                <a:solidFill>
                  <a:srgbClr val="FF0000"/>
                </a:solidFill>
              </a:rPr>
              <a:t>Speed Limit </a:t>
            </a:r>
            <a:r>
              <a:rPr lang="en-US" sz="1600">
                <a:solidFill>
                  <a:srgbClr val="FF0000"/>
                </a:solidFill>
              </a:rPr>
              <a:t>45 sign</a:t>
            </a:r>
            <a:r>
              <a:rPr lang="en-US" sz="160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25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A3074-A448-4325-9C5C-69FAD206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examples: an example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F9B2533A-A01A-4EF6-9029-7B36DA1E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Papernot</a:t>
            </a:r>
            <a:r>
              <a:rPr lang="en-US" dirty="0"/>
              <a:t> et al. designed an efficient saliency adversarial map to select the feature/pixel to be crafted, called Jacobian-based Saliency Map Attack (JSMA) 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B81616-C9B1-4841-8145-14BD9E4C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89" y="2676525"/>
            <a:ext cx="10725190" cy="33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0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A3074-A448-4325-9C5C-69FAD206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examples: state of art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89ADE36-BE3A-460C-B03A-C9DE249BA562}"/>
              </a:ext>
            </a:extLst>
          </p:cNvPr>
          <p:cNvSpPr txBox="1">
            <a:spLocks/>
          </p:cNvSpPr>
          <p:nvPr/>
        </p:nvSpPr>
        <p:spPr>
          <a:xfrm>
            <a:off x="544790" y="1185848"/>
            <a:ext cx="10725190" cy="47641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1A5"/>
              </a:buClr>
              <a:buSzPct val="100000"/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21A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altLang="zh-CN" sz="3600" dirty="0"/>
              <a:t>Methods for generating adversarial examples:</a:t>
            </a:r>
          </a:p>
          <a:p>
            <a:pPr>
              <a:buClr>
                <a:schemeClr val="accent2"/>
              </a:buClr>
            </a:pPr>
            <a:endParaRPr lang="en-US" altLang="zh-CN" dirty="0"/>
          </a:p>
          <a:p>
            <a:pPr marL="544068" lvl="1" indent="-342900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L-BFGS attack</a:t>
            </a:r>
          </a:p>
          <a:p>
            <a:pPr marL="544068" lvl="1" indent="-342900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Gradient Sign Method (FGSM)</a:t>
            </a:r>
          </a:p>
          <a:p>
            <a:pPr marL="544068" lvl="1" indent="-342900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Jacobian-based Saliency Mao Attack (JSMA)</a:t>
            </a:r>
          </a:p>
          <a:p>
            <a:pPr marL="544068" lvl="1" indent="-342900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C&amp;W’s Attack</a:t>
            </a:r>
          </a:p>
          <a:p>
            <a:pPr marL="544068" lvl="1" indent="-342900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GAN</a:t>
            </a:r>
          </a:p>
          <a:p>
            <a:pPr marL="201168" lvl="1" indent="0">
              <a:buFont typeface="Wingdings" panose="05000000000000000000" pitchFamily="2" charset="2"/>
              <a:buNone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01168" lvl="1" indent="0">
              <a:buFont typeface="Wingdings" panose="05000000000000000000" pitchFamily="2" charset="2"/>
              <a:buNone/>
            </a:pP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3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A3074-A448-4325-9C5C-69FAD206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examples: state of art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20F2097-B687-4224-A985-B35D4C7B9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10725190" cy="4764102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altLang="zh-CN" sz="3600" dirty="0"/>
              <a:t>Defense for adversarial examples:</a:t>
            </a:r>
          </a:p>
          <a:p>
            <a:pPr>
              <a:buClr>
                <a:schemeClr val="accent2"/>
              </a:buClr>
            </a:pPr>
            <a:endParaRPr lang="en-US" dirty="0"/>
          </a:p>
          <a:p>
            <a:pPr marL="544068" lvl="1" indent="-342900"/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Distillation</a:t>
            </a:r>
          </a:p>
          <a:p>
            <a:pPr marL="544068" lvl="1" indent="-342900"/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Adversarial Training</a:t>
            </a:r>
          </a:p>
          <a:p>
            <a:pPr marL="544068" lvl="1" indent="-342900"/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Adversarial Detector</a:t>
            </a:r>
          </a:p>
          <a:p>
            <a:pPr marL="544068" lvl="1" indent="-342900"/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Dimensionality Reduction</a:t>
            </a:r>
          </a:p>
          <a:p>
            <a:pPr marL="544068" lvl="1" indent="-342900"/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Distributional Detection</a:t>
            </a:r>
          </a:p>
          <a:p>
            <a:pPr marL="201168" lvl="1" indent="0">
              <a:buNone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01168" lvl="1" indent="0">
              <a:buNone/>
            </a:pP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33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A3074-A448-4325-9C5C-69FAD206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examples: photos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E7E6725-9955-45BE-9BC9-3B63B3CF6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8" y="1067210"/>
            <a:ext cx="7794595" cy="472358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4182415-D063-4E78-98EE-051F0FB0F5BB}"/>
              </a:ext>
            </a:extLst>
          </p:cNvPr>
          <p:cNvSpPr txBox="1"/>
          <p:nvPr/>
        </p:nvSpPr>
        <p:spPr>
          <a:xfrm>
            <a:off x="544790" y="5702233"/>
            <a:ext cx="1132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Kurakin</a:t>
            </a:r>
            <a:r>
              <a:rPr lang="en-US" altLang="zh-CN" dirty="0"/>
              <a:t> A, Goodfellow I, </a:t>
            </a:r>
            <a:r>
              <a:rPr lang="en-US" altLang="zh-CN" dirty="0" err="1"/>
              <a:t>Bengio</a:t>
            </a:r>
            <a:r>
              <a:rPr lang="en-US" altLang="zh-CN" dirty="0"/>
              <a:t> S. Adversarial examples in the physical world[J].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arXiv:1607.02533, 2016.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289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D8E1AD-D955-4128-B6EF-AB78F8723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70" y="1115060"/>
            <a:ext cx="10552459" cy="483806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07E2706-1F46-47FC-9AA9-6E3DA1F3876F}"/>
              </a:ext>
            </a:extLst>
          </p:cNvPr>
          <p:cNvSpPr txBox="1"/>
          <p:nvPr/>
        </p:nvSpPr>
        <p:spPr>
          <a:xfrm>
            <a:off x="544790" y="5704151"/>
            <a:ext cx="11329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Sharif M, Bhagavatula S, Bauer L, et al. Accessorize to a crime: Real and stealthy attacks on state-of-the-art face recognition[C]//Proceedings of the 2016 ACM SIGSAC Conference on Computer and Communications Security. ACM, 2016: 1528-1540.</a:t>
            </a:r>
            <a:endParaRPr lang="zh-CN" alt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829E6B1-DA5B-46C2-A396-412D3D38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glasses</a:t>
            </a:r>
          </a:p>
        </p:txBody>
      </p:sp>
    </p:spTree>
    <p:extLst>
      <p:ext uri="{BB962C8B-B14F-4D97-AF65-F5344CB8AC3E}">
        <p14:creationId xmlns:p14="http://schemas.microsoft.com/office/powerpoint/2010/main" val="166830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D0B0-38E7-493F-A2EB-E4E1DDF6A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721C3-D65D-466E-AC44-83BD98B30F0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AC5D69-8D94-4C6F-897D-E65C052C5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90" y="1185848"/>
            <a:ext cx="10725190" cy="4764102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altLang="zh-CN" b="1" dirty="0"/>
              <a:t>   Effects:</a:t>
            </a:r>
          </a:p>
          <a:p>
            <a:pPr marL="544068" lvl="1" indent="-34290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Dodging: </a:t>
            </a:r>
          </a:p>
          <a:p>
            <a:pPr marL="544068" lvl="1" indent="-342900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Impersonation: </a:t>
            </a:r>
          </a:p>
          <a:p>
            <a:pPr marL="201168" lvl="1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r>
              <a:rPr lang="en-US" sz="2800" b="1" dirty="0"/>
              <a:t>Challenges:</a:t>
            </a:r>
          </a:p>
          <a:p>
            <a:pPr marL="544068" lvl="1" indent="-3429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Robustness: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068" lvl="1" indent="-342900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068" lvl="1" indent="-34290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Smoothness: </a:t>
            </a:r>
          </a:p>
          <a:p>
            <a:pPr marL="544068" lvl="1" indent="-34290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068" lvl="1" indent="-3429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Printability: </a:t>
            </a:r>
            <a:endParaRPr lang="en-US" sz="2800" dirty="0">
              <a:solidFill>
                <a:srgbClr val="FA4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B677DC8-F687-43A3-9944-7C10ABEC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0" y="88899"/>
            <a:ext cx="10725190" cy="1026161"/>
          </a:xfrm>
        </p:spPr>
        <p:txBody>
          <a:bodyPr>
            <a:normAutofit/>
          </a:bodyPr>
          <a:lstStyle/>
          <a:p>
            <a:r>
              <a:rPr lang="en-US" dirty="0"/>
              <a:t>Adversarial examples: glasses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6A1D62-1AFE-4C24-9347-8A7053D13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211" y="2078383"/>
            <a:ext cx="4174440" cy="5651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BE50A5-D1B3-4477-A494-8539DEA81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9" y="1575438"/>
            <a:ext cx="4838701" cy="5602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D34F4A4-AE51-4146-AF6E-952518D41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3484460"/>
            <a:ext cx="4330701" cy="6635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E64BB92-8D47-440E-A4C3-40CB9118D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77" y="4304698"/>
            <a:ext cx="4391384" cy="6842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6641A5-D479-4F61-8FF1-5E3B18F4D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77" y="5396732"/>
            <a:ext cx="1941810" cy="5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06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15309</TotalTime>
  <Words>988</Words>
  <Application>Microsoft Office PowerPoint</Application>
  <PresentationFormat>宽屏</PresentationFormat>
  <Paragraphs>172</Paragraphs>
  <Slides>20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Retrospect</vt:lpstr>
      <vt:lpstr>Adversarial Attacks in Physical World </vt:lpstr>
      <vt:lpstr>Background – Success of Machine Learning</vt:lpstr>
      <vt:lpstr>Motivation – Emerging DNN security</vt:lpstr>
      <vt:lpstr>Adversarial examples: an example</vt:lpstr>
      <vt:lpstr>Adversarial examples: state of art</vt:lpstr>
      <vt:lpstr>Adversarial examples: state of art</vt:lpstr>
      <vt:lpstr>Adversarial examples: photos</vt:lpstr>
      <vt:lpstr>Adversarial examples: glasses</vt:lpstr>
      <vt:lpstr>Adversarial examples: glasses</vt:lpstr>
      <vt:lpstr>Adversarial examples: road sign</vt:lpstr>
      <vt:lpstr>Adversarial examples: road sign</vt:lpstr>
      <vt:lpstr>Adversarial examples: 3D object</vt:lpstr>
      <vt:lpstr>Adversarial Attacks in Physical World</vt:lpstr>
      <vt:lpstr>Adversarial examples: light</vt:lpstr>
      <vt:lpstr>Adversarial examples: light</vt:lpstr>
      <vt:lpstr>Adversarial examples: light</vt:lpstr>
      <vt:lpstr>Adversarial examples: light</vt:lpstr>
      <vt:lpstr>Adversarial examples: light</vt:lpstr>
      <vt:lpstr>Conclusion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4K-Aliasing Covert Channel and Multi-Tenant Detection in IaaS Public Clouds</dc:title>
  <dc:creator>dean</dc:creator>
  <cp:lastModifiedBy>Administrator</cp:lastModifiedBy>
  <cp:revision>390</cp:revision>
  <dcterms:created xsi:type="dcterms:W3CDTF">2017-08-22T18:48:39Z</dcterms:created>
  <dcterms:modified xsi:type="dcterms:W3CDTF">2018-08-09T20:36:09Z</dcterms:modified>
</cp:coreProperties>
</file>